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73" r:id="rId16"/>
    <p:sldId id="274" r:id="rId17"/>
    <p:sldId id="268" r:id="rId18"/>
    <p:sldId id="269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CBB6-1380-483A-8A13-40EEABACD505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668E-E9AC-43A7-8B45-91A0EE3AF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7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CBB6-1380-483A-8A13-40EEABACD505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668E-E9AC-43A7-8B45-91A0EE3AF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50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CBB6-1380-483A-8A13-40EEABACD505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668E-E9AC-43A7-8B45-91A0EE3AF5D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611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CBB6-1380-483A-8A13-40EEABACD505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668E-E9AC-43A7-8B45-91A0EE3AF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592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CBB6-1380-483A-8A13-40EEABACD505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668E-E9AC-43A7-8B45-91A0EE3AF5D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3925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CBB6-1380-483A-8A13-40EEABACD505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668E-E9AC-43A7-8B45-91A0EE3AF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88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CBB6-1380-483A-8A13-40EEABACD505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668E-E9AC-43A7-8B45-91A0EE3AF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981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CBB6-1380-483A-8A13-40EEABACD505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668E-E9AC-43A7-8B45-91A0EE3AF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036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CBB6-1380-483A-8A13-40EEABACD505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668E-E9AC-43A7-8B45-91A0EE3AF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23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CBB6-1380-483A-8A13-40EEABACD505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668E-E9AC-43A7-8B45-91A0EE3AF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142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CBB6-1380-483A-8A13-40EEABACD505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668E-E9AC-43A7-8B45-91A0EE3AF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54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CBB6-1380-483A-8A13-40EEABACD505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668E-E9AC-43A7-8B45-91A0EE3AF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6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CBB6-1380-483A-8A13-40EEABACD505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668E-E9AC-43A7-8B45-91A0EE3AF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62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CBB6-1380-483A-8A13-40EEABACD505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668E-E9AC-43A7-8B45-91A0EE3AF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1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CBB6-1380-483A-8A13-40EEABACD505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668E-E9AC-43A7-8B45-91A0EE3AF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83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CCBB6-1380-483A-8A13-40EEABACD505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C668E-E9AC-43A7-8B45-91A0EE3AF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70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CCBB6-1380-483A-8A13-40EEABACD505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E1C668E-E9AC-43A7-8B45-91A0EE3AF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72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883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«Детский сад № 3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с.Верхний-Нойбер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Гудермесского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3055" y="2244437"/>
            <a:ext cx="9434945" cy="39624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  <a:p>
            <a:pPr lvl="0" algn="ctr"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патриотическому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воспитанию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</a:pP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Йовр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йоцу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ц1е!»</a:t>
            </a:r>
            <a:endParaRPr lang="ru-RU" sz="3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Разработчики: </a:t>
            </a:r>
          </a:p>
          <a:p>
            <a:pPr lvl="0" algn="ctr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старший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–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Гаирбекова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Хасра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Таировна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091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условия патриотического воспитания дошкольников.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491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проекта, к истории Родины, к духовной материальной культуре может помочь решить задачу целостного развития ребенка, воспитания у детей дошкольного возраста интереса к культурному наследию нашей страны и обогащению процесса нравственно-патриотического воспитания.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215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формы работы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Чтение, беседа, экскурсия, мероприятие.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555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этап: Поисковый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069508"/>
              </p:ext>
            </p:extLst>
          </p:nvPr>
        </p:nvGraphicFramePr>
        <p:xfrm>
          <a:off x="978632" y="1537856"/>
          <a:ext cx="7994072" cy="3103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7466">
                  <a:extLst>
                    <a:ext uri="{9D8B030D-6E8A-4147-A177-3AD203B41FA5}">
                      <a16:colId xmlns:a16="http://schemas.microsoft.com/office/drawing/2014/main" val="3541871131"/>
                    </a:ext>
                  </a:extLst>
                </a:gridCol>
                <a:gridCol w="1507709">
                  <a:extLst>
                    <a:ext uri="{9D8B030D-6E8A-4147-A177-3AD203B41FA5}">
                      <a16:colId xmlns:a16="http://schemas.microsoft.com/office/drawing/2014/main" val="2088101881"/>
                    </a:ext>
                  </a:extLst>
                </a:gridCol>
                <a:gridCol w="3264743">
                  <a:extLst>
                    <a:ext uri="{9D8B030D-6E8A-4147-A177-3AD203B41FA5}">
                      <a16:colId xmlns:a16="http://schemas.microsoft.com/office/drawing/2014/main" val="1275042509"/>
                    </a:ext>
                  </a:extLst>
                </a:gridCol>
                <a:gridCol w="2704154">
                  <a:extLst>
                    <a:ext uri="{9D8B030D-6E8A-4147-A177-3AD203B41FA5}">
                      <a16:colId xmlns:a16="http://schemas.microsoft.com/office/drawing/2014/main" val="1550072430"/>
                    </a:ext>
                  </a:extLst>
                </a:gridCol>
              </a:tblGrid>
              <a:tr h="6799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  <a:tab pos="261048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  <a:tab pos="261048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  <a:tab pos="261048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проведения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  <a:tab pos="2610485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работы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  <a:tab pos="2610485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1637720"/>
                  </a:ext>
                </a:extLst>
              </a:tr>
              <a:tr h="2423461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40385" algn="l"/>
                          <a:tab pos="630555" algn="l"/>
                          <a:tab pos="2610485" algn="l"/>
                        </a:tabLs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  <a:tab pos="261048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Сентябрь-декабрь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  <a:tab pos="261048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плана-проекта, сбор данных, обработка информации. Продумывание творческих заданий для детей и родителей. Подготовка к празднику, посвященному дню защитнику Отечества.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  <a:tab pos="261048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  <a:tab pos="261048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821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937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807" y="498763"/>
            <a:ext cx="8596668" cy="132080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этап: Планирующий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477102"/>
              </p:ext>
            </p:extLst>
          </p:nvPr>
        </p:nvGraphicFramePr>
        <p:xfrm>
          <a:off x="1177635" y="1219201"/>
          <a:ext cx="7860840" cy="4946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189">
                  <a:extLst>
                    <a:ext uri="{9D8B030D-6E8A-4147-A177-3AD203B41FA5}">
                      <a16:colId xmlns:a16="http://schemas.microsoft.com/office/drawing/2014/main" val="958014719"/>
                    </a:ext>
                  </a:extLst>
                </a:gridCol>
                <a:gridCol w="1945910">
                  <a:extLst>
                    <a:ext uri="{9D8B030D-6E8A-4147-A177-3AD203B41FA5}">
                      <a16:colId xmlns:a16="http://schemas.microsoft.com/office/drawing/2014/main" val="2203977792"/>
                    </a:ext>
                  </a:extLst>
                </a:gridCol>
                <a:gridCol w="2209447">
                  <a:extLst>
                    <a:ext uri="{9D8B030D-6E8A-4147-A177-3AD203B41FA5}">
                      <a16:colId xmlns:a16="http://schemas.microsoft.com/office/drawing/2014/main" val="1736073292"/>
                    </a:ext>
                  </a:extLst>
                </a:gridCol>
                <a:gridCol w="2486294">
                  <a:extLst>
                    <a:ext uri="{9D8B030D-6E8A-4147-A177-3AD203B41FA5}">
                      <a16:colId xmlns:a16="http://schemas.microsoft.com/office/drawing/2014/main" val="2684366116"/>
                    </a:ext>
                  </a:extLst>
                </a:gridCol>
              </a:tblGrid>
              <a:tr h="6834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49" marR="65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детьми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49" marR="65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родителями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49" marR="65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педагогами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49" marR="65549" marT="0" marB="0"/>
                </a:tc>
                <a:extLst>
                  <a:ext uri="{0D108BD9-81ED-4DB2-BD59-A6C34878D82A}">
                    <a16:rowId xmlns:a16="http://schemas.microsoft.com/office/drawing/2014/main" val="3795614902"/>
                  </a:ext>
                </a:extLst>
              </a:tr>
              <a:tr h="1522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49" marR="6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ООД 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Турпалхо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Нурадилов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Ханпаша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Цель: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Турпалхо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Ханпаша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Нурадилов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вовзийтар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49" marR="6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рисунков «Мир отстояли - мир сохраним»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49" marR="655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49" marR="65549" marT="0" marB="0"/>
                </a:tc>
                <a:extLst>
                  <a:ext uri="{0D108BD9-81ED-4DB2-BD59-A6C34878D82A}">
                    <a16:rowId xmlns:a16="http://schemas.microsoft.com/office/drawing/2014/main" val="3332418536"/>
                  </a:ext>
                </a:extLst>
              </a:tr>
              <a:tr h="2740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49" marR="6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Утренник «День защитника Отечества». Цель: расширять знания о защитниках нашей Родины, вызвать желание служить в армии.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49" marR="6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Буклет «Герой Советского Союза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Ханпаша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Нурадилов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 Цель: формирование патриотической позиции к бессмертным подвигам бесстрашным сынам нашей страны.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49" marR="65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Мастер-класс «Патриотизм начинается с детства»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повышение компетентности воспитателей дошкольной организации по вопросу нравственно-патриотического воспитания детей дошкольного возраста.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49" marR="65549" marT="0" marB="0"/>
                </a:tc>
                <a:extLst>
                  <a:ext uri="{0D108BD9-81ED-4DB2-BD59-A6C34878D82A}">
                    <a16:rowId xmlns:a16="http://schemas.microsoft.com/office/drawing/2014/main" val="605930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763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0779873"/>
              </p:ext>
            </p:extLst>
          </p:nvPr>
        </p:nvGraphicFramePr>
        <p:xfrm>
          <a:off x="647772" y="589410"/>
          <a:ext cx="8593209" cy="5874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5915">
                  <a:extLst>
                    <a:ext uri="{9D8B030D-6E8A-4147-A177-3AD203B41FA5}">
                      <a16:colId xmlns:a16="http://schemas.microsoft.com/office/drawing/2014/main" val="2248702669"/>
                    </a:ext>
                  </a:extLst>
                </a:gridCol>
                <a:gridCol w="2848941">
                  <a:extLst>
                    <a:ext uri="{9D8B030D-6E8A-4147-A177-3AD203B41FA5}">
                      <a16:colId xmlns:a16="http://schemas.microsoft.com/office/drawing/2014/main" val="1620660781"/>
                    </a:ext>
                  </a:extLst>
                </a:gridCol>
                <a:gridCol w="2092429">
                  <a:extLst>
                    <a:ext uri="{9D8B030D-6E8A-4147-A177-3AD203B41FA5}">
                      <a16:colId xmlns:a16="http://schemas.microsoft.com/office/drawing/2014/main" val="195998751"/>
                    </a:ext>
                  </a:extLst>
                </a:gridCol>
                <a:gridCol w="2315924">
                  <a:extLst>
                    <a:ext uri="{9D8B030D-6E8A-4147-A177-3AD203B41FA5}">
                      <a16:colId xmlns:a16="http://schemas.microsoft.com/office/drawing/2014/main" val="4156388664"/>
                    </a:ext>
                  </a:extLst>
                </a:gridCol>
              </a:tblGrid>
              <a:tr h="20401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Экскурсия к памятнику ветеранам Великой Отечественной Войны. Цель: формирование чувства уважения к ветеранам ВОВ и гордости за свою Родину.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kern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развивающей предметно-пространственной среды «Уголок боевой славы». Цель: развитие патриотических качеств личности ребенка.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Экскурсия к памятнику ветеранам Великой Отечественной Войны. Цель: формирование чувства уважения к ветеранам ВОВ и гордости за свою Родину.</a:t>
                      </a:r>
                    </a:p>
                    <a:p>
                      <a:pPr>
                        <a:lnSpc>
                          <a:spcPts val="1440"/>
                        </a:lnSpc>
                        <a:spcBef>
                          <a:spcPts val="805"/>
                        </a:spcBef>
                        <a:spcAft>
                          <a:spcPts val="805"/>
                        </a:spcAft>
                      </a:pPr>
                      <a:r>
                        <a:rPr lang="ru-RU" sz="1600" kern="1800" cap="all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1677734"/>
                  </a:ext>
                </a:extLst>
              </a:tr>
              <a:tr h="3397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ООД (аппликация) «Наша армия».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воспитывать нравственно-патриотические чувства по отношению к своей Родине, воинскому долгу. Изготовить подарок для папы.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Анкетирование «Память о Великой Отечественной войне 1941-1945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 Выяснить заинтересованность и информированность родителей в вопросах патриотического воспитания по теме "Память о Великой Отечественной войне 1941-1945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."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Деловая игра «По страницам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Великой победы»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формировать у педагогов потребность в получении исторических знаний, интерес к проблемам патриотического воспитания дошкольников.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9019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765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980254"/>
              </p:ext>
            </p:extLst>
          </p:nvPr>
        </p:nvGraphicFramePr>
        <p:xfrm>
          <a:off x="942109" y="484909"/>
          <a:ext cx="8188036" cy="35606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2927">
                  <a:extLst>
                    <a:ext uri="{9D8B030D-6E8A-4147-A177-3AD203B41FA5}">
                      <a16:colId xmlns:a16="http://schemas.microsoft.com/office/drawing/2014/main" val="3000022297"/>
                    </a:ext>
                  </a:extLst>
                </a:gridCol>
                <a:gridCol w="2714613">
                  <a:extLst>
                    <a:ext uri="{9D8B030D-6E8A-4147-A177-3AD203B41FA5}">
                      <a16:colId xmlns:a16="http://schemas.microsoft.com/office/drawing/2014/main" val="2906089468"/>
                    </a:ext>
                  </a:extLst>
                </a:gridCol>
                <a:gridCol w="1993769">
                  <a:extLst>
                    <a:ext uri="{9D8B030D-6E8A-4147-A177-3AD203B41FA5}">
                      <a16:colId xmlns:a16="http://schemas.microsoft.com/office/drawing/2014/main" val="2421236285"/>
                    </a:ext>
                  </a:extLst>
                </a:gridCol>
                <a:gridCol w="2206727">
                  <a:extLst>
                    <a:ext uri="{9D8B030D-6E8A-4147-A177-3AD203B41FA5}">
                      <a16:colId xmlns:a16="http://schemas.microsoft.com/office/drawing/2014/main" val="3772146352"/>
                    </a:ext>
                  </a:extLst>
                </a:gridCol>
              </a:tblGrid>
              <a:tr h="3560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Утренник «День Победы!». Цель: иметь представление о Великой Отечественной войне, о Дне победы.</a:t>
                      </a:r>
                      <a:b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 стенгазет «Салют, Победа!»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  <a:tab pos="2610485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Акция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«Поздравь ветерана» -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макетов, логотипов, наклеек с надписью «Спасибо Вам за Победу!»;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275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609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ООД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Турпалхо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Нурадилов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Ханпаша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483" y="1496290"/>
            <a:ext cx="3676765" cy="490235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742" y="1496289"/>
            <a:ext cx="3676766" cy="490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29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рисунков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 отстояли - мир сохраним»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27" y="2079359"/>
            <a:ext cx="8763000" cy="4153021"/>
          </a:xfrm>
        </p:spPr>
      </p:pic>
    </p:spTree>
    <p:extLst>
      <p:ext uri="{BB962C8B-B14F-4D97-AF65-F5344CB8AC3E}">
        <p14:creationId xmlns:p14="http://schemas.microsoft.com/office/powerpoint/2010/main" val="1167984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 начинается с детства»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21" y="1821627"/>
            <a:ext cx="2881860" cy="38424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125" y="1821627"/>
            <a:ext cx="2881861" cy="38424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831" y="1821627"/>
            <a:ext cx="2881861" cy="384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39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Великая Отечественная война, охватившая Советский Союз с 1941 по 1945 год, стала одним из самых значительных и трагических событий в истории XX века. Этот конфликт не только определил судьбы миллионов людей, но и оставил глубокий след в сознании наций, формируя новые идеалы и ценности. В условиях жестоких сражений, потерь и страданий, именно героизм и самоотверженность солдат, сражавшихся на фронте, стали основой для формирования национальной идентичности и патриотизма. Одним из таких героев, олицетворяющих мужество и стойкость, является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Ханпаша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Нурадилов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советский пулемётчик, удостоенный звания Героя Советского Союза за свои выдающиеся подвиги на поле боя.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70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Буклет «Герой Советского Союза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Ханпаша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Нурадилов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13" y="2207491"/>
            <a:ext cx="4585855" cy="30572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070" y="1730146"/>
            <a:ext cx="4718919" cy="353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662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«Уголок боевой славы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9025853" cy="3728805"/>
          </a:xfrm>
        </p:spPr>
      </p:pic>
    </p:spTree>
    <p:extLst>
      <p:ext uri="{BB962C8B-B14F-4D97-AF65-F5344CB8AC3E}">
        <p14:creationId xmlns:p14="http://schemas.microsoft.com/office/powerpoint/2010/main" val="3766376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007" y="2520807"/>
            <a:ext cx="8596668" cy="3880773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820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проблемы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 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подрастающего поколения сегодня одна из наиболее актуальных. Исторически сложилось так, что любовь к Родине, патриотизм во все времена в Российском государстве были чертой национального характера. Но в силу последних перемен все более заметной стала утрата нашим обществом традиционного российского патриотического сознания. Дети, начиная с дошкольного возраста, страдают дефицитом знаний о родном городе, стране, особенностях русских традиций. Также равнодушное отношение к близким людям, товарищам по группе, недостаток сочувствия и сострадания к чужому горю. И конечно, недостаточно сформирована система работы с родителями по проблеме нравственно-патриотического воспитания в семье. В связи с этим очевидна неотложность решения острейших проблем воспитания патриотизма в работе с детьми дошкольного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2032180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71600"/>
            <a:ext cx="10633364" cy="471054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обществе, где информация доступна в огромных объемах, порой забываются имена тех, кто отдал свои жизни за свободу и независимость своей страны. Исследование жизни и подвигов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Ханпаши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Нурадилова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только поможет восстановить справедливость и вернуть в общественное сознание имена героев, но и станет важным шагом в воспитании патриотизма среди молодежи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данной работы будет рассмотрен ряд ключевых аспектов, связанных с жизнью и деятельностью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Ханпаши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Нурадилова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первую очередь, будет представлен исторический контекст Великой Отечественной войны, который позволит лучше понять условия, в которых действовали советские солдаты. Далее будет освещена биография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Нурадилова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начиная с его ранних лет, формирования характера и до его участия в боевых действиях. Особое внимание будет уделено его боевым достижениям, которые стали основой для получения высшей награды — звания Героя Советского Союза.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работа будет посвящена вопросам сохранения памяти о героях войны, что включает в себя как исследовательскую, так и просветительскую деятельность. В рамках проекта планируется разработка буклета, в котором будет изложена информация о подвиге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Нурадилова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организация выставки работ по теме, что позволит привлечь внимание широкой аудитории к истории Великой Отечественной войны.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Наконец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работе будут рассмотрены перспективы дальнейшего изучения темы, что позволит не только углубить знания о конкретной личности, но и расширить понимание о роли героев войны в формировании исторической памяти и патриотизма в современном обществе. Таким образом, данное исследование не только освещает жизнь и подвиги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Ханпаши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Нурадилова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и служит важным вкладом в сохранение исторической памяти о Великой Отечественной войне и ее героях.</a:t>
            </a:r>
          </a:p>
          <a:p>
            <a:pPr>
              <a:lnSpc>
                <a:spcPct val="100000"/>
              </a:lnSpc>
            </a:pP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4092262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учебно-воспитательного процесса детского сада.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904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Информационный, краткосрочный.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54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9700" lv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Исследовать и проанализировать подвиги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Ханпаши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Нурадилова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целью сохранения исторической памяти и повышения интереса к истории Великой Отечественной войны.</a:t>
            </a:r>
          </a:p>
          <a:p>
            <a:pPr marL="13970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  Понять и прочувствовать подвиг Советского народа в годы Великой Отечественной войны.</a:t>
            </a:r>
          </a:p>
          <a:p>
            <a:pPr marL="13970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 Побудить детей к изучению и осмыслению истории своей страны.</a:t>
            </a:r>
          </a:p>
          <a:p>
            <a:pPr marL="13970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 Воспитывать у детей чувство патриотизма, формировать у подрастающего поколения верность Родине, готовность к служению Отечеству и его вооруженной защите.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0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970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Собрать материал об участии в Великой Отечественной войне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Нурадилова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Х.Н.</a:t>
            </a:r>
          </a:p>
          <a:p>
            <a:pPr marL="13970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Исследовать материал, касающийся истории наших семей и Великой Отечественной войны.</a:t>
            </a:r>
          </a:p>
          <a:p>
            <a:pPr marL="13970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 Укрепление связи поколений путем проведения совместных мероприятий для детей и взрослых членов их семей.</a:t>
            </a:r>
          </a:p>
          <a:p>
            <a:pPr marL="13970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 Развитие интереса и потребности в сохранении достоверности исторического прошлого своей семьи, страны, воинской славы России.</a:t>
            </a:r>
          </a:p>
          <a:p>
            <a:pPr marL="13970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Оказание поддержки ветеранам и участникам Великой Отечественной войны.   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88855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9700" indent="0">
              <a:lnSpc>
                <a:spcPct val="10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Развитие  чувства любви к Родине, родному краю и интересы к изучению истории своего родного края и Отечества.</a:t>
            </a:r>
          </a:p>
          <a:p>
            <a:pPr marL="139700" indent="0">
              <a:lnSpc>
                <a:spcPct val="10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Воспитание уважения  к подвигу ветеранов войны.</a:t>
            </a:r>
          </a:p>
          <a:p>
            <a:pPr marL="139700" indent="0">
              <a:lnSpc>
                <a:spcPct val="100000"/>
              </a:lnSpc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Обогащение предметно – развивающей среды группы.</a:t>
            </a:r>
          </a:p>
          <a:p>
            <a:pPr marL="0" lv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4.Воспитание уважения  к подвигу ветеранов войны.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5. Привлечение родительской общественности к участию в работе по патриотическому        воспитанию дошкольников.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480322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260</TotalTime>
  <Words>655</Words>
  <Application>Microsoft Office PowerPoint</Application>
  <PresentationFormat>Широкоэкранный</PresentationFormat>
  <Paragraphs>121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Wingdings 3</vt:lpstr>
      <vt:lpstr>Аспект</vt:lpstr>
      <vt:lpstr>Муниципальное бюджетное дошкольное  образовательное учреждение «Детский сад № 3 «Нур» с.Верхний-Нойбер Гудермесского муниципального района» </vt:lpstr>
      <vt:lpstr>Введение</vt:lpstr>
      <vt:lpstr>Постановка проблемы</vt:lpstr>
      <vt:lpstr>Актуальность</vt:lpstr>
      <vt:lpstr>Участники</vt:lpstr>
      <vt:lpstr>Формат проекта</vt:lpstr>
      <vt:lpstr>Цель проекта</vt:lpstr>
      <vt:lpstr>Задачи</vt:lpstr>
      <vt:lpstr>Ожидаемые результаты</vt:lpstr>
      <vt:lpstr>Предмет исследования</vt:lpstr>
      <vt:lpstr>Гипотеза</vt:lpstr>
      <vt:lpstr>Методы и формы работы</vt:lpstr>
      <vt:lpstr>1 этап: Поисковый  </vt:lpstr>
      <vt:lpstr>2 этап: Планирующий </vt:lpstr>
      <vt:lpstr>Презентация PowerPoint</vt:lpstr>
      <vt:lpstr>Презентация PowerPoint</vt:lpstr>
      <vt:lpstr>ООД «Турпалхо Нурадилов Ханпаша</vt:lpstr>
      <vt:lpstr>Конкурс рисунков  «Мир отстояли - мир сохраним»</vt:lpstr>
      <vt:lpstr>Мастер-класс  «Патриотизм начинается с детства» </vt:lpstr>
      <vt:lpstr>Буклет «Герой Советского Союза  Ханпаша Нурадилов </vt:lpstr>
      <vt:lpstr>«Уголок боевой славы»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 образовательное учреждение «Детский сад № 3 «Нур» с.Верхний-Нойбер Гудермесского муниципального района» </dc:title>
  <dc:creator>lenovo</dc:creator>
  <cp:lastModifiedBy>lenovo</cp:lastModifiedBy>
  <cp:revision>17</cp:revision>
  <cp:lastPrinted>2025-02-07T09:10:09Z</cp:lastPrinted>
  <dcterms:created xsi:type="dcterms:W3CDTF">2025-01-21T07:07:35Z</dcterms:created>
  <dcterms:modified xsi:type="dcterms:W3CDTF">2025-02-07T09:24:33Z</dcterms:modified>
</cp:coreProperties>
</file>